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4" r:id="rId9"/>
    <p:sldId id="263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7" d="100"/>
          <a:sy n="67" d="100"/>
        </p:scale>
        <p:origin x="60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10/11/2017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10/11/2017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10/11/2017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10/11/2017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CA" sz="4000" dirty="0" smtClean="0"/>
              <a:t>Using quotations in your writing</a:t>
            </a:r>
            <a:endParaRPr lang="en-CA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CA" dirty="0" smtClean="0"/>
              <a:t>Good writing practice</a:t>
            </a:r>
          </a:p>
          <a:p>
            <a:pPr marL="457200" indent="-457200">
              <a:buFont typeface="+mj-lt"/>
              <a:buAutoNum type="arabicPeriod"/>
            </a:pPr>
            <a:r>
              <a:rPr lang="en-CA" dirty="0" err="1" smtClean="0"/>
              <a:t>Mla</a:t>
            </a:r>
            <a:r>
              <a:rPr lang="en-CA" dirty="0" smtClean="0"/>
              <a:t> formatting rules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255933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Why would you want to use a quotation in your writing?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CA" dirty="0" smtClean="0"/>
              <a:t>In English classes, </a:t>
            </a:r>
            <a:r>
              <a:rPr lang="en-CA" dirty="0" smtClean="0">
                <a:solidFill>
                  <a:srgbClr val="FF0000"/>
                </a:solidFill>
              </a:rPr>
              <a:t>direct text support </a:t>
            </a:r>
            <a:r>
              <a:rPr lang="en-CA" dirty="0" smtClean="0"/>
              <a:t>is the strongest way to support any of your ideas or interpretations.</a:t>
            </a:r>
          </a:p>
          <a:p>
            <a:pPr marL="457200" indent="-457200">
              <a:buFont typeface="+mj-lt"/>
              <a:buAutoNum type="arabicPeriod"/>
            </a:pPr>
            <a:r>
              <a:rPr lang="en-CA" dirty="0" smtClean="0"/>
              <a:t>In many other courses, you are using the </a:t>
            </a:r>
            <a:r>
              <a:rPr lang="en-CA" dirty="0" smtClean="0">
                <a:solidFill>
                  <a:srgbClr val="FF0000"/>
                </a:solidFill>
              </a:rPr>
              <a:t>best factual evidence </a:t>
            </a:r>
            <a:r>
              <a:rPr lang="en-CA" dirty="0" smtClean="0"/>
              <a:t>from </a:t>
            </a:r>
            <a:r>
              <a:rPr lang="en-CA" dirty="0" smtClean="0">
                <a:solidFill>
                  <a:srgbClr val="FF0000"/>
                </a:solidFill>
              </a:rPr>
              <a:t>reliable sources</a:t>
            </a:r>
            <a:r>
              <a:rPr lang="en-CA" dirty="0" smtClean="0"/>
              <a:t> to prove what you are saying is valid/true.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70911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 new concept?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When you decide to </a:t>
            </a:r>
            <a:r>
              <a:rPr lang="en-CA" b="1" dirty="0" smtClean="0">
                <a:solidFill>
                  <a:srgbClr val="FF0000"/>
                </a:solidFill>
              </a:rPr>
              <a:t>copy text from any source</a:t>
            </a:r>
            <a:r>
              <a:rPr lang="en-CA" dirty="0" smtClean="0"/>
              <a:t>, you are using a quotation in your writing. This could be one word, or several paragraphs!</a:t>
            </a:r>
          </a:p>
          <a:p>
            <a:r>
              <a:rPr lang="en-CA" dirty="0" smtClean="0"/>
              <a:t>Any quotation you insert into your writing must be part of a </a:t>
            </a:r>
            <a:r>
              <a:rPr lang="en-CA" dirty="0" smtClean="0">
                <a:solidFill>
                  <a:srgbClr val="FF0000"/>
                </a:solidFill>
              </a:rPr>
              <a:t>grammatically correct</a:t>
            </a:r>
            <a:r>
              <a:rPr lang="en-CA" dirty="0" smtClean="0"/>
              <a:t> sentence that you write.</a:t>
            </a:r>
          </a:p>
          <a:p>
            <a:r>
              <a:rPr lang="en-CA" dirty="0" smtClean="0"/>
              <a:t>Quotation cannot “just appear” on the page!  You must prepare your reader.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87313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The Three steps—memorize these Steps!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CA" dirty="0" smtClean="0"/>
              <a:t>Establish context for the quotation.</a:t>
            </a:r>
          </a:p>
          <a:p>
            <a:pPr marL="457200" indent="-457200">
              <a:buFont typeface="+mj-lt"/>
              <a:buAutoNum type="arabicPeriod"/>
            </a:pPr>
            <a:r>
              <a:rPr lang="en-CA" dirty="0" smtClean="0"/>
              <a:t>Grammatically correct insertion into your writing.</a:t>
            </a:r>
          </a:p>
          <a:p>
            <a:pPr marL="457200" indent="-457200">
              <a:buFont typeface="+mj-lt"/>
              <a:buAutoNum type="arabicPeriod"/>
            </a:pPr>
            <a:r>
              <a:rPr lang="en-CA" dirty="0" smtClean="0"/>
              <a:t>Explanation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724116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Step 1—establish context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It is your job to “set up” your quotation so that your reader knows a quotation is coming.  The reader should know what to expect.</a:t>
            </a:r>
            <a:endParaRPr lang="en-CA" dirty="0"/>
          </a:p>
          <a:p>
            <a:r>
              <a:rPr lang="en-CA" dirty="0" smtClean="0"/>
              <a:t>Is it narration, stage direction, characters talking, a fact from a source, etc.</a:t>
            </a:r>
          </a:p>
          <a:p>
            <a:r>
              <a:rPr lang="en-CA" dirty="0" smtClean="0"/>
              <a:t>Typically, you want to establish the situation/setting and who is speaking to whom.  If it is narration the reader needs to know whose thoughts are being presented. ( a character, author narration, </a:t>
            </a:r>
            <a:r>
              <a:rPr lang="en-CA" dirty="0" err="1" smtClean="0"/>
              <a:t>etc</a:t>
            </a:r>
            <a:r>
              <a:rPr lang="en-CA" dirty="0" smtClean="0"/>
              <a:t>)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683765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Step 2—grammatical insertion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CA" dirty="0" smtClean="0"/>
              <a:t>The </a:t>
            </a:r>
            <a:r>
              <a:rPr lang="en-CA" dirty="0" smtClean="0">
                <a:solidFill>
                  <a:srgbClr val="FF0000"/>
                </a:solidFill>
              </a:rPr>
              <a:t>clause</a:t>
            </a:r>
            <a:r>
              <a:rPr lang="en-CA" dirty="0" smtClean="0"/>
              <a:t> preceding your actual quotation is very important.  It helps to provide context and leys the reader know what to expect.</a:t>
            </a:r>
          </a:p>
          <a:p>
            <a:pPr marL="0" indent="0">
              <a:buNone/>
            </a:pPr>
            <a:r>
              <a:rPr lang="en-CA" dirty="0" smtClean="0"/>
              <a:t>Options1-- </a:t>
            </a:r>
            <a:r>
              <a:rPr lang="en-CA" dirty="0"/>
              <a:t>U</a:t>
            </a:r>
            <a:r>
              <a:rPr lang="en-CA" dirty="0" smtClean="0"/>
              <a:t>se an independent clause that ends with a colon.</a:t>
            </a:r>
          </a:p>
          <a:p>
            <a:pPr marL="0" indent="0">
              <a:buNone/>
            </a:pPr>
            <a:r>
              <a:rPr lang="en-CA" dirty="0" smtClean="0"/>
              <a:t>Option 2—Correctly </a:t>
            </a:r>
            <a:r>
              <a:rPr lang="en-CA" dirty="0"/>
              <a:t>combine clauses </a:t>
            </a:r>
            <a:r>
              <a:rPr lang="en-CA" dirty="0" smtClean="0"/>
              <a:t>and/or words by using a </a:t>
            </a:r>
            <a:r>
              <a:rPr lang="en-CA" smtClean="0"/>
              <a:t>comma to make </a:t>
            </a:r>
            <a:r>
              <a:rPr lang="en-CA" dirty="0" smtClean="0"/>
              <a:t>the sentence grammatically correct. ( </a:t>
            </a:r>
            <a:r>
              <a:rPr lang="en-CA" dirty="0" smtClean="0">
                <a:solidFill>
                  <a:srgbClr val="FF0000"/>
                </a:solidFill>
              </a:rPr>
              <a:t>This only works for short quotations</a:t>
            </a:r>
            <a:r>
              <a:rPr lang="en-CA" dirty="0" smtClean="0"/>
              <a:t>) </a:t>
            </a:r>
          </a:p>
          <a:p>
            <a:pPr marL="0" indent="0">
              <a:buNone/>
            </a:pPr>
            <a:r>
              <a:rPr lang="en-CA" dirty="0" smtClean="0"/>
              <a:t>I WILL REVIEW THE RULES FOR LONG AND SHORT QUOATAIONS, PARAGRAPH CHANGES, AND SPECIAL RULES FOR DRAMA AND POETRY.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576021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Step 3-Explanation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CA" dirty="0" smtClean="0">
                <a:solidFill>
                  <a:srgbClr val="FF0000"/>
                </a:solidFill>
              </a:rPr>
              <a:t>Step three might be a two part process***</a:t>
            </a:r>
          </a:p>
          <a:p>
            <a:r>
              <a:rPr lang="en-CA" dirty="0" smtClean="0"/>
              <a:t>When necessary, you have to first explain what the quotation actually means.</a:t>
            </a:r>
          </a:p>
          <a:p>
            <a:r>
              <a:rPr lang="en-CA" dirty="0" smtClean="0"/>
              <a:t>Then your must clarify and explain how the quotation is making a point to support your ideas, assertions, thesis argument etc.</a:t>
            </a:r>
          </a:p>
          <a:p>
            <a:r>
              <a:rPr lang="en-CA" dirty="0" smtClean="0">
                <a:solidFill>
                  <a:srgbClr val="FFFF00"/>
                </a:solidFill>
              </a:rPr>
              <a:t>UNLESS IT IS PAINFULLY OBVIOUS, DON’T EXPECT THE READER TO JUST UNDERSTAND WHY YOU HAVE PLACED A QUOTATION INTO YOUR WRITING.</a:t>
            </a:r>
            <a:endParaRPr lang="en-CA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5684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7026" y="232755"/>
            <a:ext cx="9905998" cy="1478570"/>
          </a:xfrm>
        </p:spPr>
        <p:txBody>
          <a:bodyPr/>
          <a:lstStyle/>
          <a:p>
            <a:r>
              <a:rPr lang="en-CA" dirty="0" smtClean="0"/>
              <a:t>length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5400" dirty="0" smtClean="0"/>
              <a:t>How long should a quotation be?</a:t>
            </a:r>
            <a:endParaRPr lang="en-CA" sz="5400" dirty="0"/>
          </a:p>
        </p:txBody>
      </p:sp>
    </p:spTree>
    <p:extLst>
      <p:ext uri="{BB962C8B-B14F-4D97-AF65-F5344CB8AC3E}">
        <p14:creationId xmlns:p14="http://schemas.microsoft.com/office/powerpoint/2010/main" val="13298795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Any questions?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Your next writing assignment will require you to correctly insert a </a:t>
            </a:r>
            <a:r>
              <a:rPr lang="en-CA" dirty="0" err="1" smtClean="0"/>
              <a:t>quotatipon</a:t>
            </a:r>
            <a:r>
              <a:rPr lang="en-CA" dirty="0" smtClean="0"/>
              <a:t> into your writing.</a:t>
            </a:r>
          </a:p>
          <a:p>
            <a:endParaRPr lang="en-CA" dirty="0"/>
          </a:p>
          <a:p>
            <a:r>
              <a:rPr lang="en-CA" dirty="0" smtClean="0"/>
              <a:t>Your quotation choices will be crucial to </a:t>
            </a:r>
            <a:r>
              <a:rPr lang="en-CA" smtClean="0"/>
              <a:t>your success!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9785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TM04033919[[fn=Circuit]]</Template>
  <TotalTime>29</TotalTime>
  <Words>439</Words>
  <Application>Microsoft Office PowerPoint</Application>
  <PresentationFormat>Widescreen</PresentationFormat>
  <Paragraphs>34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Trebuchet MS</vt:lpstr>
      <vt:lpstr>Tw Cen MT</vt:lpstr>
      <vt:lpstr>Circuit</vt:lpstr>
      <vt:lpstr>Using quotations in your writing</vt:lpstr>
      <vt:lpstr>Why would you want to use a quotation in your writing?</vt:lpstr>
      <vt:lpstr>A new concept?</vt:lpstr>
      <vt:lpstr>The Three steps—memorize these Steps!</vt:lpstr>
      <vt:lpstr>Step 1—establish context</vt:lpstr>
      <vt:lpstr>Step 2—grammatical insertion</vt:lpstr>
      <vt:lpstr>Step 3-Explanation</vt:lpstr>
      <vt:lpstr>length</vt:lpstr>
      <vt:lpstr>Any questions?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Using quotations in your writing</dc:title>
  <dc:creator>User</dc:creator>
  <cp:lastModifiedBy>User</cp:lastModifiedBy>
  <cp:revision>11</cp:revision>
  <dcterms:created xsi:type="dcterms:W3CDTF">2017-03-23T12:24:05Z</dcterms:created>
  <dcterms:modified xsi:type="dcterms:W3CDTF">2017-10-11T12:14:10Z</dcterms:modified>
</cp:coreProperties>
</file>